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73" r:id="rId10"/>
    <p:sldId id="274" r:id="rId11"/>
    <p:sldId id="275" r:id="rId12"/>
    <p:sldId id="272" r:id="rId13"/>
    <p:sldId id="261" r:id="rId14"/>
    <p:sldId id="276" r:id="rId15"/>
    <p:sldId id="26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225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9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95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5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6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9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8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3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3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8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9DDA-4D94-4DE7-98A2-34BF16C67045}" type="datetimeFigureOut">
              <a:rPr lang="en-US" smtClean="0"/>
              <a:t>14-Feb-21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E953E0-6AC5-4FCE-8BA2-D22DDA36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3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43" y="2404534"/>
            <a:ext cx="9783192" cy="1646302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Geometry</a:t>
            </a:r>
            <a:br>
              <a:rPr lang="en-US" b="1" dirty="0">
                <a:latin typeface="Comic Sans MS" panose="030F0702030302020204" pitchFamily="66" charset="0"/>
              </a:rPr>
            </a:br>
            <a:r>
              <a:rPr lang="en-US" b="1" dirty="0">
                <a:latin typeface="Comic Sans MS" panose="030F0702030302020204" pitchFamily="66" charset="0"/>
              </a:rPr>
              <a:t>Tangents &amp; Circles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Teacher :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Nourhan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Al-Sharif</a:t>
            </a:r>
          </a:p>
          <a:p>
            <a:pPr algn="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Class : Gr 9</a:t>
            </a:r>
          </a:p>
          <a:p>
            <a:pPr algn="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Subject : Mathematics</a:t>
            </a:r>
          </a:p>
        </p:txBody>
      </p:sp>
    </p:spTree>
    <p:extLst>
      <p:ext uri="{BB962C8B-B14F-4D97-AF65-F5344CB8AC3E}">
        <p14:creationId xmlns:p14="http://schemas.microsoft.com/office/powerpoint/2010/main" val="21386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D26E2C-A299-4F4E-BED7-5BA10A483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3" y="0"/>
            <a:ext cx="7492753" cy="675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3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1D60D0-022D-4F82-AD96-56F27A6E2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17" y="0"/>
            <a:ext cx="79470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6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23" y="330874"/>
            <a:ext cx="8713590" cy="13255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Property of two tangents issued from a point to the same circle: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433" y="1923244"/>
            <a:ext cx="4195290" cy="229805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97528" y="2392792"/>
                <a:ext cx="5628905" cy="357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AB = AC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[AO)i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bisector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3200" i="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angle</m:t>
                    </m:r>
                    <m:r>
                      <a:rPr lang="en-US" sz="3200" b="0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accent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[OA)i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200" b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3200" b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𝑏𝑖𝑠𝑒𝑐𝑡𝑜𝑟</m:t>
                    </m:r>
                    <m:r>
                      <a:rPr lang="en-US" sz="3200" b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320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200" b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𝑎𝑛𝑔𝑙𝑒</m:t>
                    </m:r>
                    <m:r>
                      <a:rPr lang="en-US" sz="3200" b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𝐵𝑂𝐶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accent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accent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(AO) is the perpendicular bisector of [BC]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8" y="2392792"/>
                <a:ext cx="5628905" cy="3572645"/>
              </a:xfrm>
              <a:prstGeom prst="rect">
                <a:avLst/>
              </a:prstGeom>
              <a:blipFill>
                <a:blip r:embed="rId3"/>
                <a:stretch>
                  <a:fillRect l="-2492" t="-2218" b="-4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914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467" y="624241"/>
            <a:ext cx="3554970" cy="50596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383D6B-E38D-4933-9859-AD3F0254C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510" y="1897556"/>
            <a:ext cx="2000250" cy="523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3B5A28-09E7-453E-80FA-D6FD39A79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5263" y="4686530"/>
            <a:ext cx="2009775" cy="12668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2C569E-B165-4519-8926-8C4283DB08E3}"/>
              </a:ext>
            </a:extLst>
          </p:cNvPr>
          <p:cNvSpPr txBox="1"/>
          <p:nvPr/>
        </p:nvSpPr>
        <p:spPr>
          <a:xfrm>
            <a:off x="1170281" y="804780"/>
            <a:ext cx="60989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Central Angle:</a:t>
            </a:r>
          </a:p>
          <a:p>
            <a:endParaRPr lang="en-US" b="1" u="sng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It is an angle whose vertex is the center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of the circle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2BF49-31C8-4DF4-84B7-2143B352E983}"/>
              </a:ext>
            </a:extLst>
          </p:cNvPr>
          <p:cNvSpPr txBox="1"/>
          <p:nvPr/>
        </p:nvSpPr>
        <p:spPr>
          <a:xfrm>
            <a:off x="874451" y="3486201"/>
            <a:ext cx="60989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Inscribed Angle:</a:t>
            </a:r>
          </a:p>
          <a:p>
            <a:endParaRPr lang="en-US" b="1" u="sng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It is an angle whose vertex is a point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on the circle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8D0BFA-E85E-4D0C-9872-5F47BDDDB238}"/>
              </a:ext>
            </a:extLst>
          </p:cNvPr>
          <p:cNvSpPr txBox="1"/>
          <p:nvPr/>
        </p:nvSpPr>
        <p:spPr>
          <a:xfrm>
            <a:off x="2516820" y="-7912"/>
            <a:ext cx="6098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Arcs and Angles:</a:t>
            </a:r>
          </a:p>
        </p:txBody>
      </p:sp>
    </p:spTree>
    <p:extLst>
      <p:ext uri="{BB962C8B-B14F-4D97-AF65-F5344CB8AC3E}">
        <p14:creationId xmlns:p14="http://schemas.microsoft.com/office/powerpoint/2010/main" val="1111602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8C9979-3809-4EA4-9419-273B45F3F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046" y="769683"/>
            <a:ext cx="2952750" cy="2457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C1B4DFA-D542-4987-80B5-57157CEB1104}"/>
              </a:ext>
            </a:extLst>
          </p:cNvPr>
          <p:cNvSpPr txBox="1"/>
          <p:nvPr/>
        </p:nvSpPr>
        <p:spPr>
          <a:xfrm>
            <a:off x="732409" y="769683"/>
            <a:ext cx="4052655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Note that the angle formed by a tangent and a chord is also considered as an inscribed angle.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9839FB-8598-4D88-9394-494F31956538}"/>
              </a:ext>
            </a:extLst>
          </p:cNvPr>
          <p:cNvSpPr txBox="1"/>
          <p:nvPr/>
        </p:nvSpPr>
        <p:spPr>
          <a:xfrm>
            <a:off x="1273946" y="4439704"/>
            <a:ext cx="78700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5"/>
                </a:solidFill>
                <a:latin typeface="Comic Sans MS" panose="030F0702030302020204" pitchFamily="66" charset="0"/>
              </a:rPr>
              <a:t>Remark!</a:t>
            </a:r>
          </a:p>
          <a:p>
            <a:r>
              <a:rPr lang="en-US" sz="30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An inscribed angle facing diameter is always right (90 degrees)</a:t>
            </a:r>
          </a:p>
        </p:txBody>
      </p:sp>
    </p:spTree>
    <p:extLst>
      <p:ext uri="{BB962C8B-B14F-4D97-AF65-F5344CB8AC3E}">
        <p14:creationId xmlns:p14="http://schemas.microsoft.com/office/powerpoint/2010/main" val="378850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475768-A7B0-4CA8-A201-643311C85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84" y="1628196"/>
            <a:ext cx="8620125" cy="2543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CC545E-2D73-45B8-8BE9-CACAB7C9433D}"/>
              </a:ext>
            </a:extLst>
          </p:cNvPr>
          <p:cNvSpPr txBox="1"/>
          <p:nvPr/>
        </p:nvSpPr>
        <p:spPr>
          <a:xfrm>
            <a:off x="720616" y="1074198"/>
            <a:ext cx="5085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Interior Angle: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1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553179C-DD76-46F3-A841-47FF24A08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95" y="2187744"/>
            <a:ext cx="9001125" cy="26955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1B4CEC-1330-4ACF-B749-6F356B151F88}"/>
              </a:ext>
            </a:extLst>
          </p:cNvPr>
          <p:cNvSpPr txBox="1"/>
          <p:nvPr/>
        </p:nvSpPr>
        <p:spPr>
          <a:xfrm>
            <a:off x="1123026" y="1169178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Exterior Angle: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1444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888641" y="4520485"/>
            <a:ext cx="1931831" cy="173864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O     </a:t>
            </a:r>
          </a:p>
          <a:p>
            <a:pPr algn="ctr"/>
            <a:r>
              <a:rPr lang="en-US" dirty="0"/>
              <a:t>                 A   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02298" y="4520485"/>
            <a:ext cx="1841679" cy="17386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O                </a:t>
            </a:r>
          </a:p>
          <a:p>
            <a:pPr algn="ctr"/>
            <a:r>
              <a:rPr lang="en-US" dirty="0"/>
              <a:t>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3977" y="5151549"/>
            <a:ext cx="47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212169" y="4520485"/>
            <a:ext cx="1841679" cy="1738647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12695" y="5022761"/>
            <a:ext cx="62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743977" y="5336215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0045521" y="5336215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253803" y="5756856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33D229-72DC-4CB3-9D4C-458833051DF4}"/>
              </a:ext>
            </a:extLst>
          </p:cNvPr>
          <p:cNvSpPr txBox="1"/>
          <p:nvPr/>
        </p:nvSpPr>
        <p:spPr>
          <a:xfrm>
            <a:off x="967666" y="435006"/>
            <a:ext cx="6244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A0134E-9F03-47AA-ABF8-04BA4BED0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4652"/>
            <a:ext cx="9052592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1- </a:t>
            </a:r>
            <a:r>
              <a:rPr lang="en-US" sz="2500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Relative positions of a point with respect to a circle:</a:t>
            </a:r>
          </a:p>
          <a:p>
            <a:pPr marL="0" indent="0">
              <a:buNone/>
            </a:pPr>
            <a:endParaRPr lang="en-US" sz="2500" b="1" u="sng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Consider C(O, r) and a point A such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OA&lt; r then A is an interior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OA= r then A is a point on the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OA&gt; r then A is an exterior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4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772732" y="4945487"/>
            <a:ext cx="1506829" cy="136516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09104" y="4881093"/>
            <a:ext cx="0" cy="166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09103" y="4700789"/>
            <a:ext cx="56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211392" y="4803820"/>
            <a:ext cx="1468191" cy="150682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79583" y="4700789"/>
            <a:ext cx="0" cy="175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79582" y="4700789"/>
            <a:ext cx="56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7504232" y="4945487"/>
            <a:ext cx="1378040" cy="136516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610515" y="4649273"/>
            <a:ext cx="0" cy="1854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63338" y="4544349"/>
            <a:ext cx="489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</a:t>
            </a:r>
          </a:p>
        </p:txBody>
      </p:sp>
      <p:cxnSp>
        <p:nvCxnSpPr>
          <p:cNvPr id="7" name="Straight Connector 6"/>
          <p:cNvCxnSpPr>
            <a:endCxn id="2" idx="6"/>
          </p:cNvCxnSpPr>
          <p:nvPr/>
        </p:nvCxnSpPr>
        <p:spPr>
          <a:xfrm flipV="1">
            <a:off x="1491916" y="5628068"/>
            <a:ext cx="787645" cy="1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7010" y="5628068"/>
            <a:ext cx="978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22964" y="5609438"/>
            <a:ext cx="1486041" cy="1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41FDCE6-8655-40EC-90B2-24FFFFAF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31" y="1083468"/>
            <a:ext cx="990710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2- Relative positions of a line with respect to a circle:</a:t>
            </a:r>
          </a:p>
          <a:p>
            <a:pPr marL="0" indent="0">
              <a:buNone/>
            </a:pPr>
            <a:endParaRPr lang="en-US" sz="2500" b="1" u="sng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Consider C(O, r) and a line (d) such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distance from O to (d) &lt; r then (d) is secant to the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distance from O to (d) = r then (d) is tangent to the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If distance from O to (d) &gt; r then (d) is exterior to the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Relative Position of two circles:</a:t>
            </a:r>
            <a:b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b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a- Exterior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Consider C(O,4 cm) and C’(O’,2cm) where OO’ = 8 cm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R+R’ = 4+2=6cm</a:t>
            </a:r>
          </a:p>
          <a:p>
            <a:pPr marL="0" indent="0" algn="ctr">
              <a:buNone/>
            </a:pP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OO’ &gt; R+R’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267749" y="2160589"/>
            <a:ext cx="1933205" cy="167442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5" name="Oval 4"/>
          <p:cNvSpPr/>
          <p:nvPr/>
        </p:nvSpPr>
        <p:spPr>
          <a:xfrm>
            <a:off x="7831426" y="2393642"/>
            <a:ext cx="1270658" cy="120831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O’</a:t>
            </a:r>
          </a:p>
        </p:txBody>
      </p:sp>
    </p:spTree>
    <p:extLst>
      <p:ext uri="{BB962C8B-B14F-4D97-AF65-F5344CB8AC3E}">
        <p14:creationId xmlns:p14="http://schemas.microsoft.com/office/powerpoint/2010/main" val="176754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b. Two interior circles: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Consider C(O, 4cm) and C’(O’,1cm)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R-R’ = 4-1 =3cm</a:t>
            </a:r>
          </a:p>
          <a:p>
            <a:pPr marL="0" indent="0" algn="ctr">
              <a:buNone/>
            </a:pP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OO’&lt; R-R’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3054956" y="1702159"/>
            <a:ext cx="2505693" cy="2398816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488779" y="2429522"/>
            <a:ext cx="973777" cy="94408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O’</a:t>
            </a:r>
          </a:p>
        </p:txBody>
      </p:sp>
    </p:spTree>
    <p:extLst>
      <p:ext uri="{BB962C8B-B14F-4D97-AF65-F5344CB8AC3E}">
        <p14:creationId xmlns:p14="http://schemas.microsoft.com/office/powerpoint/2010/main" val="234342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c. Two circles tangent externally: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988" y="2494682"/>
            <a:ext cx="8596668" cy="388077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Consider C(O,4cm) and C’(O’ , 1cm) where OO’= 5 cm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R+R’ =4+1 =5 cm</a:t>
            </a:r>
          </a:p>
          <a:p>
            <a:pPr marL="0" indent="0" algn="ctr">
              <a:buNone/>
            </a:pP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OO’ = R+R’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766951" y="2066306"/>
            <a:ext cx="1757548" cy="1686297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524499" y="2523506"/>
            <a:ext cx="795647" cy="77189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O’</a:t>
            </a:r>
          </a:p>
        </p:txBody>
      </p:sp>
    </p:spTree>
    <p:extLst>
      <p:ext uri="{BB962C8B-B14F-4D97-AF65-F5344CB8AC3E}">
        <p14:creationId xmlns:p14="http://schemas.microsoft.com/office/powerpoint/2010/main" val="3832896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d.  Two circles tangent internally: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3929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Consider C(O,4cm) and C’(O’,1cm) where OO’ = 3cm</a:t>
            </a:r>
          </a:p>
          <a:p>
            <a:pPr marL="0" indent="0">
              <a:buNone/>
            </a:pPr>
            <a:r>
              <a:rPr lang="en-US" sz="2500" dirty="0">
                <a:latin typeface="Comic Sans MS" panose="030F0702030302020204" pitchFamily="66" charset="0"/>
              </a:rPr>
              <a:t>R-R’ = 4-1 =3 cm</a:t>
            </a:r>
          </a:p>
          <a:p>
            <a:pPr marL="0" indent="0" algn="ctr">
              <a:buNone/>
            </a:pP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OO’ =R-R’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838203" y="2030681"/>
            <a:ext cx="1947553" cy="1900051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O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037611" y="2639290"/>
            <a:ext cx="748145" cy="68283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O’</a:t>
            </a:r>
          </a:p>
        </p:txBody>
      </p:sp>
    </p:spTree>
    <p:extLst>
      <p:ext uri="{BB962C8B-B14F-4D97-AF65-F5344CB8AC3E}">
        <p14:creationId xmlns:p14="http://schemas.microsoft.com/office/powerpoint/2010/main" val="157677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2517569" y="2137558"/>
            <a:ext cx="1911927" cy="172192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e. Two secant circles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938544" y="2517568"/>
            <a:ext cx="1080655" cy="961901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O’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5666" y="4239491"/>
            <a:ext cx="7952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omic Sans MS" panose="030F0702030302020204" pitchFamily="66" charset="0"/>
                <a:cs typeface="Times New Roman" panose="02020603050405020304" pitchFamily="18" charset="0"/>
              </a:rPr>
              <a:t>Consider C(O,4cm) and C’(O’,1cm) where OO’ = 4 cm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anose="02020603050405020304" pitchFamily="18" charset="0"/>
              </a:rPr>
              <a:t>R+R’ = 4+1=5cm </a:t>
            </a:r>
          </a:p>
          <a:p>
            <a:r>
              <a:rPr lang="en-US" sz="2500" dirty="0">
                <a:latin typeface="Comic Sans MS" panose="030F0702030302020204" pitchFamily="66" charset="0"/>
                <a:cs typeface="Times New Roman" panose="02020603050405020304" pitchFamily="18" charset="0"/>
              </a:rPr>
              <a:t>R-R’ =4-1 =3cm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R-R’&lt;OO’&lt;R+R’</a:t>
            </a:r>
          </a:p>
        </p:txBody>
      </p:sp>
    </p:spTree>
    <p:extLst>
      <p:ext uri="{BB962C8B-B14F-4D97-AF65-F5344CB8AC3E}">
        <p14:creationId xmlns:p14="http://schemas.microsoft.com/office/powerpoint/2010/main" val="155977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Two concentric circles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241442" y="2588652"/>
            <a:ext cx="2627290" cy="258865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14174" y="3374264"/>
            <a:ext cx="1081826" cy="101743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6704" y="4391695"/>
            <a:ext cx="61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7470" y="3541690"/>
            <a:ext cx="673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7735" y="2459865"/>
            <a:ext cx="2854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circles (C1) and (C2) have the same center O but different radii</a:t>
            </a:r>
          </a:p>
        </p:txBody>
      </p:sp>
    </p:spTree>
    <p:extLst>
      <p:ext uri="{BB962C8B-B14F-4D97-AF65-F5344CB8AC3E}">
        <p14:creationId xmlns:p14="http://schemas.microsoft.com/office/powerpoint/2010/main" val="4204939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547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Cambria Math</vt:lpstr>
      <vt:lpstr>Comic Sans MS</vt:lpstr>
      <vt:lpstr>Times New Roman</vt:lpstr>
      <vt:lpstr>Trebuchet MS</vt:lpstr>
      <vt:lpstr>Wingdings 3</vt:lpstr>
      <vt:lpstr>Facet</vt:lpstr>
      <vt:lpstr>Geometry Tangents &amp; Circles</vt:lpstr>
      <vt:lpstr>PowerPoint Presentation</vt:lpstr>
      <vt:lpstr>PowerPoint Presentation</vt:lpstr>
      <vt:lpstr>Relative Position of two circles:  a- Exterior circles</vt:lpstr>
      <vt:lpstr>b. Two interior circles:</vt:lpstr>
      <vt:lpstr>c. Two circles tangent externally:</vt:lpstr>
      <vt:lpstr>d.  Two circles tangent internally:</vt:lpstr>
      <vt:lpstr>e. Two secant circles:</vt:lpstr>
      <vt:lpstr>Two concentric circles</vt:lpstr>
      <vt:lpstr>PowerPoint Presentation</vt:lpstr>
      <vt:lpstr>PowerPoint Presentation</vt:lpstr>
      <vt:lpstr>Property of two tangents issued from a point to the same circle: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Tangente et cercles</dc:title>
  <dc:creator>lina</dc:creator>
  <cp:lastModifiedBy>nourhan.sharif.bhas@gmail.com</cp:lastModifiedBy>
  <cp:revision>21</cp:revision>
  <dcterms:created xsi:type="dcterms:W3CDTF">2021-01-20T09:32:04Z</dcterms:created>
  <dcterms:modified xsi:type="dcterms:W3CDTF">2021-02-14T15:58:24Z</dcterms:modified>
</cp:coreProperties>
</file>