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64" r:id="rId5"/>
    <p:sldId id="265" r:id="rId6"/>
    <p:sldId id="266" r:id="rId7"/>
    <p:sldId id="267" r:id="rId8"/>
    <p:sldId id="268" r:id="rId9"/>
    <p:sldId id="273" r:id="rId10"/>
    <p:sldId id="274" r:id="rId11"/>
    <p:sldId id="275" r:id="rId12"/>
    <p:sldId id="272" r:id="rId13"/>
    <p:sldId id="261" r:id="rId14"/>
    <p:sldId id="276" r:id="rId15"/>
    <p:sldId id="262" r:id="rId16"/>
    <p:sldId id="263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76" autoAdjust="0"/>
    <p:restoredTop sz="94660"/>
  </p:normalViewPr>
  <p:slideViewPr>
    <p:cSldViewPr snapToGrid="0">
      <p:cViewPr varScale="1">
        <p:scale>
          <a:sx n="86" d="100"/>
          <a:sy n="86" d="100"/>
        </p:scale>
        <p:origin x="379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759DDA-4D94-4DE7-98A2-34BF16C67045}" type="datetimeFigureOut">
              <a:rPr lang="en-US" smtClean="0"/>
              <a:t>14-Feb-21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953E0-6AC5-4FCE-8BA2-D22DDA3667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77775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759DDA-4D94-4DE7-98A2-34BF16C67045}" type="datetimeFigureOut">
              <a:rPr lang="en-US" smtClean="0"/>
              <a:t>14-Feb-21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953E0-6AC5-4FCE-8BA2-D22DDA3667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04573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759DDA-4D94-4DE7-98A2-34BF16C67045}" type="datetimeFigureOut">
              <a:rPr lang="en-US" smtClean="0"/>
              <a:t>14-Feb-21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953E0-6AC5-4FCE-8BA2-D22DDA3667DB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04225556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759DDA-4D94-4DE7-98A2-34BF16C67045}" type="datetimeFigureOut">
              <a:rPr lang="en-US" smtClean="0"/>
              <a:t>14-Feb-21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953E0-6AC5-4FCE-8BA2-D22DDA3667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149404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759DDA-4D94-4DE7-98A2-34BF16C67045}" type="datetimeFigureOut">
              <a:rPr lang="en-US" smtClean="0"/>
              <a:t>14-Feb-21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953E0-6AC5-4FCE-8BA2-D22DDA3667DB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873958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759DDA-4D94-4DE7-98A2-34BF16C67045}" type="datetimeFigureOut">
              <a:rPr lang="en-US" smtClean="0"/>
              <a:t>14-Feb-21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953E0-6AC5-4FCE-8BA2-D22DDA3667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005952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759DDA-4D94-4DE7-98A2-34BF16C67045}" type="datetimeFigureOut">
              <a:rPr lang="en-US" smtClean="0"/>
              <a:t>14-Feb-21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953E0-6AC5-4FCE-8BA2-D22DDA3667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193648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759DDA-4D94-4DE7-98A2-34BF16C67045}" type="datetimeFigureOut">
              <a:rPr lang="en-US" smtClean="0"/>
              <a:t>14-Feb-21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953E0-6AC5-4FCE-8BA2-D22DDA3667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19067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759DDA-4D94-4DE7-98A2-34BF16C67045}" type="datetimeFigureOut">
              <a:rPr lang="en-US" smtClean="0"/>
              <a:t>14-Feb-21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953E0-6AC5-4FCE-8BA2-D22DDA3667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85903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759DDA-4D94-4DE7-98A2-34BF16C67045}" type="datetimeFigureOut">
              <a:rPr lang="en-US" smtClean="0"/>
              <a:t>14-Feb-21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953E0-6AC5-4FCE-8BA2-D22DDA3667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00807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759DDA-4D94-4DE7-98A2-34BF16C67045}" type="datetimeFigureOut">
              <a:rPr lang="en-US" smtClean="0"/>
              <a:t>14-Feb-21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953E0-6AC5-4FCE-8BA2-D22DDA3667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25331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759DDA-4D94-4DE7-98A2-34BF16C67045}" type="datetimeFigureOut">
              <a:rPr lang="en-US" smtClean="0"/>
              <a:t>14-Feb-21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953E0-6AC5-4FCE-8BA2-D22DDA3667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59390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759DDA-4D94-4DE7-98A2-34BF16C67045}" type="datetimeFigureOut">
              <a:rPr lang="en-US" smtClean="0"/>
              <a:t>14-Feb-21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953E0-6AC5-4FCE-8BA2-D22DDA3667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90852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759DDA-4D94-4DE7-98A2-34BF16C67045}" type="datetimeFigureOut">
              <a:rPr lang="en-US" smtClean="0"/>
              <a:t>14-Feb-21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953E0-6AC5-4FCE-8BA2-D22DDA3667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76941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759DDA-4D94-4DE7-98A2-34BF16C67045}" type="datetimeFigureOut">
              <a:rPr lang="en-US" smtClean="0"/>
              <a:t>14-Feb-21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953E0-6AC5-4FCE-8BA2-D22DDA3667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28663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759DDA-4D94-4DE7-98A2-34BF16C67045}" type="datetimeFigureOut">
              <a:rPr lang="en-US" smtClean="0"/>
              <a:t>14-Feb-21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953E0-6AC5-4FCE-8BA2-D22DDA3667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82727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759DDA-4D94-4DE7-98A2-34BF16C67045}" type="datetimeFigureOut">
              <a:rPr lang="en-US" smtClean="0"/>
              <a:t>14-Feb-21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E2E953E0-6AC5-4FCE-8BA2-D22DDA3667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73339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2043" y="2404534"/>
            <a:ext cx="9783192" cy="1646302"/>
          </a:xfrm>
        </p:spPr>
        <p:txBody>
          <a:bodyPr/>
          <a:lstStyle/>
          <a:p>
            <a:r>
              <a:rPr lang="en-US" b="1" dirty="0">
                <a:latin typeface="Comic Sans MS" panose="030F0702030302020204" pitchFamily="66" charset="0"/>
              </a:rPr>
              <a:t>Geometry</a:t>
            </a:r>
            <a:br>
              <a:rPr lang="en-US" b="1" dirty="0">
                <a:latin typeface="Comic Sans MS" panose="030F0702030302020204" pitchFamily="66" charset="0"/>
              </a:rPr>
            </a:br>
            <a:r>
              <a:rPr lang="en-US" b="1" dirty="0">
                <a:latin typeface="Comic Sans MS" panose="030F0702030302020204" pitchFamily="66" charset="0"/>
              </a:rPr>
              <a:t>Tangents &amp; Circles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pPr algn="r"/>
            <a:r>
              <a:rPr lang="en-US" dirty="0">
                <a:solidFill>
                  <a:schemeClr val="accent2">
                    <a:lumMod val="50000"/>
                  </a:schemeClr>
                </a:solidFill>
                <a:latin typeface="Comic Sans MS" panose="030F0702030302020204" pitchFamily="66" charset="0"/>
              </a:rPr>
              <a:t>Teacher : </a:t>
            </a:r>
            <a:r>
              <a:rPr lang="en-US" dirty="0" err="1">
                <a:solidFill>
                  <a:schemeClr val="accent2">
                    <a:lumMod val="50000"/>
                  </a:schemeClr>
                </a:solidFill>
                <a:latin typeface="Comic Sans MS" panose="030F0702030302020204" pitchFamily="66" charset="0"/>
              </a:rPr>
              <a:t>Nourhan</a:t>
            </a:r>
            <a:r>
              <a:rPr lang="en-US" dirty="0">
                <a:solidFill>
                  <a:schemeClr val="accent2">
                    <a:lumMod val="50000"/>
                  </a:schemeClr>
                </a:solidFill>
                <a:latin typeface="Comic Sans MS" panose="030F0702030302020204" pitchFamily="66" charset="0"/>
              </a:rPr>
              <a:t> Al-Sharif</a:t>
            </a:r>
          </a:p>
          <a:p>
            <a:pPr algn="r"/>
            <a:r>
              <a:rPr lang="en-US" dirty="0">
                <a:solidFill>
                  <a:schemeClr val="accent2">
                    <a:lumMod val="50000"/>
                  </a:schemeClr>
                </a:solidFill>
                <a:latin typeface="Comic Sans MS" panose="030F0702030302020204" pitchFamily="66" charset="0"/>
              </a:rPr>
              <a:t>Class : Gr 9</a:t>
            </a:r>
          </a:p>
          <a:p>
            <a:pPr algn="r"/>
            <a:r>
              <a:rPr lang="en-US" dirty="0">
                <a:solidFill>
                  <a:schemeClr val="accent2">
                    <a:lumMod val="50000"/>
                  </a:schemeClr>
                </a:solidFill>
                <a:latin typeface="Comic Sans MS" panose="030F0702030302020204" pitchFamily="66" charset="0"/>
              </a:rPr>
              <a:t>Subject : Mathematics</a:t>
            </a:r>
          </a:p>
        </p:txBody>
      </p:sp>
    </p:spTree>
    <p:extLst>
      <p:ext uri="{BB962C8B-B14F-4D97-AF65-F5344CB8AC3E}">
        <p14:creationId xmlns:p14="http://schemas.microsoft.com/office/powerpoint/2010/main" val="21386506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33D26E2C-A299-4F4E-BED7-5BA10A48328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623" y="0"/>
            <a:ext cx="7492753" cy="67587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03329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051D60D0-022D-4F82-AD96-56F27A6E2A0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117" y="0"/>
            <a:ext cx="794703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496871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6123" y="330874"/>
            <a:ext cx="8713590" cy="1325563"/>
          </a:xfrm>
        </p:spPr>
        <p:txBody>
          <a:bodyPr/>
          <a:lstStyle/>
          <a:p>
            <a:pPr algn="ctr"/>
            <a:r>
              <a:rPr lang="en-US" b="1" u="sng" dirty="0">
                <a:solidFill>
                  <a:schemeClr val="accent2">
                    <a:lumMod val="50000"/>
                  </a:schemeClr>
                </a:solidFill>
                <a:latin typeface="Comic Sans MS" panose="030F0702030302020204" pitchFamily="66" charset="0"/>
              </a:rPr>
              <a:t>Property of two tangents issued from a point to the same circle: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26433" y="1923244"/>
            <a:ext cx="4195290" cy="2298058"/>
          </a:xfr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/>
              <p:cNvSpPr txBox="1"/>
              <p:nvPr/>
            </p:nvSpPr>
            <p:spPr>
              <a:xfrm>
                <a:off x="997528" y="2392792"/>
                <a:ext cx="5628905" cy="357264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sz="3200" dirty="0">
                    <a:solidFill>
                      <a:schemeClr val="accent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AB = AC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sz="3200" dirty="0">
                    <a:solidFill>
                      <a:schemeClr val="accent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[AO)i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3200" b="0" i="0" smtClean="0">
                        <a:solidFill>
                          <a:schemeClr val="accent2">
                            <a:lumMod val="50000"/>
                          </a:schemeClr>
                        </a:solidFill>
                        <a:latin typeface="Cambria Math" panose="02040503050406030204" pitchFamily="18" charset="0"/>
                      </a:rPr>
                      <m:t>s</m:t>
                    </m:r>
                    <m:r>
                      <a:rPr lang="en-US" sz="3200" b="0" i="0" smtClean="0">
                        <a:solidFill>
                          <a:schemeClr val="accent2">
                            <a:lumMod val="50000"/>
                          </a:schemeClr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n-US" sz="3200" b="0" i="0" smtClean="0">
                        <a:solidFill>
                          <a:schemeClr val="accent2">
                            <a:lumMod val="50000"/>
                          </a:schemeClr>
                        </a:solidFill>
                        <a:latin typeface="Cambria Math" panose="02040503050406030204" pitchFamily="18" charset="0"/>
                      </a:rPr>
                      <m:t>the</m:t>
                    </m:r>
                    <m:r>
                      <a:rPr lang="en-US" sz="3200" b="0" i="0" smtClean="0">
                        <a:solidFill>
                          <a:schemeClr val="accent2">
                            <a:lumMod val="50000"/>
                          </a:schemeClr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n-US" sz="3200" b="0" i="0" smtClean="0">
                        <a:solidFill>
                          <a:schemeClr val="accent2">
                            <a:lumMod val="50000"/>
                          </a:schemeClr>
                        </a:solidFill>
                        <a:latin typeface="Cambria Math" panose="02040503050406030204" pitchFamily="18" charset="0"/>
                      </a:rPr>
                      <m:t>bisector</m:t>
                    </m:r>
                    <m:r>
                      <a:rPr lang="en-US" sz="3200" b="0" i="0" smtClean="0">
                        <a:solidFill>
                          <a:schemeClr val="accent2">
                            <a:lumMod val="50000"/>
                          </a:schemeClr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br>
                  <a:rPr lang="en-US" sz="3200" i="0" dirty="0">
                    <a:solidFill>
                      <a:schemeClr val="accent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</a:b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3200" b="0" i="0" smtClean="0">
                        <a:solidFill>
                          <a:schemeClr val="accent2">
                            <a:lumMod val="50000"/>
                          </a:schemeClr>
                        </a:solidFill>
                        <a:latin typeface="Cambria Math" panose="02040503050406030204" pitchFamily="18" charset="0"/>
                      </a:rPr>
                      <m:t>of</m:t>
                    </m:r>
                    <m:r>
                      <a:rPr lang="en-US" sz="3200" b="0" i="0" smtClean="0">
                        <a:solidFill>
                          <a:schemeClr val="accent2">
                            <a:lumMod val="50000"/>
                          </a:schemeClr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n-US" sz="3200" b="0" i="0" smtClean="0">
                        <a:solidFill>
                          <a:schemeClr val="accent2">
                            <a:lumMod val="50000"/>
                          </a:schemeClr>
                        </a:solidFill>
                        <a:latin typeface="Cambria Math" panose="02040503050406030204" pitchFamily="18" charset="0"/>
                      </a:rPr>
                      <m:t>angle</m:t>
                    </m:r>
                    <m:r>
                      <a:rPr lang="en-US" sz="3200" b="0" i="0" smtClean="0">
                        <a:solidFill>
                          <a:schemeClr val="accent2">
                            <a:lumMod val="50000"/>
                          </a:schemeClr>
                        </a:solidFill>
                        <a:latin typeface="Cambria Math" panose="02040503050406030204" pitchFamily="18" charset="0"/>
                      </a:rPr>
                      <m:t> </m:t>
                    </m:r>
                    <m:acc>
                      <m:accPr>
                        <m:chr m:val="̂"/>
                        <m:ctrlPr>
                          <a:rPr lang="en-US" sz="3200" i="1" smtClean="0">
                            <a:solidFill>
                              <a:schemeClr val="accent2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3200" b="0" i="1" smtClean="0">
                            <a:solidFill>
                              <a:schemeClr val="accent2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𝐵𝐴𝐶</m:t>
                        </m:r>
                      </m:e>
                    </m:acc>
                  </m:oMath>
                </a14:m>
                <a:endParaRPr lang="en-US" sz="3200" dirty="0">
                  <a:solidFill>
                    <a:schemeClr val="accent2">
                      <a:lumMod val="50000"/>
                    </a:schemeClr>
                  </a:solidFill>
                  <a:latin typeface="Comic Sans MS" panose="030F0702030302020204" pitchFamily="66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sz="3200" dirty="0">
                    <a:solidFill>
                      <a:schemeClr val="accent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[OA)i</a:t>
                </a:r>
                <a14:m>
                  <m:oMath xmlns:m="http://schemas.openxmlformats.org/officeDocument/2006/math">
                    <m:r>
                      <a:rPr lang="en-US" sz="3200" b="0" i="1" smtClean="0">
                        <a:solidFill>
                          <a:schemeClr val="accent2">
                            <a:lumMod val="50000"/>
                          </a:schemeClr>
                        </a:solidFill>
                        <a:latin typeface="Cambria Math" panose="02040503050406030204" pitchFamily="18" charset="0"/>
                      </a:rPr>
                      <m:t>𝑠</m:t>
                    </m:r>
                    <m:r>
                      <a:rPr lang="en-US" sz="3200" b="0" smtClean="0">
                        <a:solidFill>
                          <a:schemeClr val="accent2">
                            <a:lumMod val="50000"/>
                          </a:schemeClr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3200" b="0" i="1" smtClean="0">
                        <a:solidFill>
                          <a:schemeClr val="accent2">
                            <a:lumMod val="50000"/>
                          </a:schemeClr>
                        </a:solidFill>
                        <a:latin typeface="Cambria Math" panose="02040503050406030204" pitchFamily="18" charset="0"/>
                      </a:rPr>
                      <m:t>𝑡h𝑒</m:t>
                    </m:r>
                    <m:r>
                      <a:rPr lang="en-US" sz="3200" b="0" smtClean="0">
                        <a:solidFill>
                          <a:schemeClr val="accent2">
                            <a:lumMod val="50000"/>
                          </a:schemeClr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3200" b="0" i="1" smtClean="0">
                        <a:solidFill>
                          <a:schemeClr val="accent2">
                            <a:lumMod val="50000"/>
                          </a:schemeClr>
                        </a:solidFill>
                        <a:latin typeface="Cambria Math" panose="02040503050406030204" pitchFamily="18" charset="0"/>
                      </a:rPr>
                      <m:t>𝑏𝑖𝑠𝑒𝑐𝑡𝑜𝑟</m:t>
                    </m:r>
                    <m:r>
                      <a:rPr lang="en-US" sz="3200" b="0" smtClean="0">
                        <a:solidFill>
                          <a:schemeClr val="accent2">
                            <a:lumMod val="50000"/>
                          </a:schemeClr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br>
                  <a:rPr lang="en-US" sz="3200" dirty="0">
                    <a:solidFill>
                      <a:schemeClr val="accent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</a:br>
                <a14:m>
                  <m:oMath xmlns:m="http://schemas.openxmlformats.org/officeDocument/2006/math">
                    <m:r>
                      <a:rPr lang="en-US" sz="3200" b="0" i="1" smtClean="0">
                        <a:solidFill>
                          <a:schemeClr val="accent2">
                            <a:lumMod val="50000"/>
                          </a:schemeClr>
                        </a:solidFill>
                        <a:latin typeface="Cambria Math" panose="02040503050406030204" pitchFamily="18" charset="0"/>
                      </a:rPr>
                      <m:t>𝑜𝑓</m:t>
                    </m:r>
                    <m:r>
                      <a:rPr lang="en-US" sz="3200" b="0" smtClean="0">
                        <a:solidFill>
                          <a:schemeClr val="accent2">
                            <a:lumMod val="50000"/>
                          </a:schemeClr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3200" b="0" i="1" smtClean="0">
                        <a:solidFill>
                          <a:schemeClr val="accent2">
                            <a:lumMod val="50000"/>
                          </a:schemeClr>
                        </a:solidFill>
                        <a:latin typeface="Cambria Math" panose="02040503050406030204" pitchFamily="18" charset="0"/>
                      </a:rPr>
                      <m:t>𝑎𝑛𝑔𝑙𝑒</m:t>
                    </m:r>
                    <m:r>
                      <a:rPr lang="en-US" sz="3200" b="0" smtClean="0">
                        <a:solidFill>
                          <a:schemeClr val="accent2">
                            <a:lumMod val="50000"/>
                          </a:schemeClr>
                        </a:solidFill>
                        <a:latin typeface="Cambria Math" panose="02040503050406030204" pitchFamily="18" charset="0"/>
                      </a:rPr>
                      <m:t> </m:t>
                    </m:r>
                    <m:acc>
                      <m:accPr>
                        <m:chr m:val="̂"/>
                        <m:ctrlPr>
                          <a:rPr lang="en-US" sz="3200" i="1" smtClean="0">
                            <a:solidFill>
                              <a:schemeClr val="accent2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3200" b="0" i="1" smtClean="0">
                            <a:solidFill>
                              <a:schemeClr val="accent2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𝐵𝑂𝐶</m:t>
                        </m:r>
                      </m:e>
                    </m:acc>
                  </m:oMath>
                </a14:m>
                <a:endParaRPr lang="en-US" sz="3200" dirty="0">
                  <a:solidFill>
                    <a:schemeClr val="accent2">
                      <a:lumMod val="50000"/>
                    </a:schemeClr>
                  </a:solidFill>
                  <a:latin typeface="Comic Sans MS" panose="030F0702030302020204" pitchFamily="66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sz="3200" dirty="0">
                    <a:solidFill>
                      <a:schemeClr val="accent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(AO) is the perpendicular bisector of [BC]</a:t>
                </a:r>
              </a:p>
            </p:txBody>
          </p:sp>
        </mc:Choice>
        <mc:Fallback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7528" y="2392792"/>
                <a:ext cx="5628905" cy="3572645"/>
              </a:xfrm>
              <a:prstGeom prst="rect">
                <a:avLst/>
              </a:prstGeom>
              <a:blipFill>
                <a:blip r:embed="rId3"/>
                <a:stretch>
                  <a:fillRect l="-2492" t="-2218" b="-477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9591412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5467" y="624241"/>
            <a:ext cx="3554970" cy="5059647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C9383D6B-E38D-4933-9859-AD3F0254CA8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19510" y="1897556"/>
            <a:ext cx="2000250" cy="523875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3C3B5A28-09E7-453E-80FA-D6FD39A7939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685263" y="4686530"/>
            <a:ext cx="2009775" cy="1266825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122C569E-B165-4519-8926-8C4283DB08E3}"/>
              </a:ext>
            </a:extLst>
          </p:cNvPr>
          <p:cNvSpPr txBox="1"/>
          <p:nvPr/>
        </p:nvSpPr>
        <p:spPr>
          <a:xfrm>
            <a:off x="1170281" y="804780"/>
            <a:ext cx="6098958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000" b="1" u="sng" dirty="0">
                <a:solidFill>
                  <a:schemeClr val="accent2">
                    <a:lumMod val="75000"/>
                  </a:schemeClr>
                </a:solidFill>
                <a:latin typeface="Comic Sans MS" panose="030F0702030302020204" pitchFamily="66" charset="0"/>
              </a:rPr>
              <a:t>Central Angle:</a:t>
            </a:r>
          </a:p>
          <a:p>
            <a:endParaRPr lang="en-US" b="1" u="sng" dirty="0">
              <a:solidFill>
                <a:schemeClr val="accent2">
                  <a:lumMod val="75000"/>
                </a:schemeClr>
              </a:solidFill>
              <a:latin typeface="Comic Sans MS" panose="030F0702030302020204" pitchFamily="66" charset="0"/>
            </a:endParaRPr>
          </a:p>
          <a:p>
            <a:r>
              <a:rPr lang="en-US" b="1" dirty="0">
                <a:solidFill>
                  <a:schemeClr val="accent1">
                    <a:lumMod val="75000"/>
                  </a:schemeClr>
                </a:solidFill>
                <a:latin typeface="Comic Sans MS" panose="030F0702030302020204" pitchFamily="66" charset="0"/>
              </a:rPr>
              <a:t>It is an angle whose vertex is the center</a:t>
            </a:r>
          </a:p>
          <a:p>
            <a:r>
              <a:rPr lang="en-US" b="1" dirty="0">
                <a:solidFill>
                  <a:schemeClr val="accent1">
                    <a:lumMod val="75000"/>
                  </a:schemeClr>
                </a:solidFill>
                <a:latin typeface="Comic Sans MS" panose="030F0702030302020204" pitchFamily="66" charset="0"/>
              </a:rPr>
              <a:t>of the circle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AFA2BF49-31C8-4DF4-84B7-2143B352E983}"/>
              </a:ext>
            </a:extLst>
          </p:cNvPr>
          <p:cNvSpPr txBox="1"/>
          <p:nvPr/>
        </p:nvSpPr>
        <p:spPr>
          <a:xfrm>
            <a:off x="874451" y="3486201"/>
            <a:ext cx="6098958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000" b="1" u="sng" dirty="0">
                <a:solidFill>
                  <a:schemeClr val="accent2">
                    <a:lumMod val="75000"/>
                  </a:schemeClr>
                </a:solidFill>
                <a:latin typeface="Comic Sans MS" panose="030F0702030302020204" pitchFamily="66" charset="0"/>
              </a:rPr>
              <a:t>Inscribed Angle:</a:t>
            </a:r>
          </a:p>
          <a:p>
            <a:endParaRPr lang="en-US" b="1" u="sng" dirty="0">
              <a:solidFill>
                <a:schemeClr val="accent2">
                  <a:lumMod val="75000"/>
                </a:schemeClr>
              </a:solidFill>
              <a:latin typeface="Comic Sans MS" panose="030F0702030302020204" pitchFamily="66" charset="0"/>
            </a:endParaRPr>
          </a:p>
          <a:p>
            <a:r>
              <a:rPr lang="en-US" b="1" dirty="0">
                <a:solidFill>
                  <a:schemeClr val="accent1">
                    <a:lumMod val="75000"/>
                  </a:schemeClr>
                </a:solidFill>
                <a:latin typeface="Comic Sans MS" panose="030F0702030302020204" pitchFamily="66" charset="0"/>
              </a:rPr>
              <a:t>It is an angle whose vertex is a point </a:t>
            </a:r>
            <a:br>
              <a:rPr lang="en-US" b="1" dirty="0">
                <a:solidFill>
                  <a:schemeClr val="accent1">
                    <a:lumMod val="75000"/>
                  </a:schemeClr>
                </a:solidFill>
                <a:latin typeface="Comic Sans MS" panose="030F0702030302020204" pitchFamily="66" charset="0"/>
              </a:rPr>
            </a:br>
            <a:r>
              <a:rPr lang="en-US" b="1" dirty="0">
                <a:solidFill>
                  <a:schemeClr val="accent1">
                    <a:lumMod val="75000"/>
                  </a:schemeClr>
                </a:solidFill>
                <a:latin typeface="Comic Sans MS" panose="030F0702030302020204" pitchFamily="66" charset="0"/>
              </a:rPr>
              <a:t>on the circle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898D0BFA-E85E-4D0C-9872-5F47BDDDB238}"/>
              </a:ext>
            </a:extLst>
          </p:cNvPr>
          <p:cNvSpPr txBox="1"/>
          <p:nvPr/>
        </p:nvSpPr>
        <p:spPr>
          <a:xfrm>
            <a:off x="2516820" y="-7912"/>
            <a:ext cx="6098958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4000" b="1" u="sng" dirty="0">
                <a:solidFill>
                  <a:schemeClr val="accent5">
                    <a:lumMod val="50000"/>
                  </a:schemeClr>
                </a:solidFill>
                <a:latin typeface="Comic Sans MS" panose="030F0702030302020204" pitchFamily="66" charset="0"/>
              </a:rPr>
              <a:t>Arcs and Angles:</a:t>
            </a:r>
          </a:p>
        </p:txBody>
      </p:sp>
    </p:spTree>
    <p:extLst>
      <p:ext uri="{BB962C8B-B14F-4D97-AF65-F5344CB8AC3E}">
        <p14:creationId xmlns:p14="http://schemas.microsoft.com/office/powerpoint/2010/main" val="111160270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818C9979-3809-4EA4-9419-273B45F3F77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05046" y="769683"/>
            <a:ext cx="2952750" cy="245745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8C1B4DFA-D542-4987-80B5-57157CEB1104}"/>
              </a:ext>
            </a:extLst>
          </p:cNvPr>
          <p:cNvSpPr txBox="1"/>
          <p:nvPr/>
        </p:nvSpPr>
        <p:spPr>
          <a:xfrm>
            <a:off x="732409" y="769683"/>
            <a:ext cx="4052655" cy="201593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500" b="1" dirty="0">
                <a:solidFill>
                  <a:schemeClr val="accent2">
                    <a:lumMod val="75000"/>
                  </a:schemeClr>
                </a:solidFill>
                <a:latin typeface="Comic Sans MS" panose="030F0702030302020204" pitchFamily="66" charset="0"/>
              </a:rPr>
              <a:t>Note that the angle formed by a tangent and a chord is also considered as an inscribed angle.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29839FB-8598-4D88-9394-494F31956538}"/>
              </a:ext>
            </a:extLst>
          </p:cNvPr>
          <p:cNvSpPr txBox="1"/>
          <p:nvPr/>
        </p:nvSpPr>
        <p:spPr>
          <a:xfrm>
            <a:off x="1273946" y="4439704"/>
            <a:ext cx="7870054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000" b="1" u="sng" dirty="0">
                <a:solidFill>
                  <a:schemeClr val="accent5"/>
                </a:solidFill>
                <a:latin typeface="Comic Sans MS" panose="030F0702030302020204" pitchFamily="66" charset="0"/>
              </a:rPr>
              <a:t>Remark!</a:t>
            </a:r>
          </a:p>
          <a:p>
            <a:r>
              <a:rPr lang="en-US" sz="3000" b="1" dirty="0">
                <a:solidFill>
                  <a:schemeClr val="accent5"/>
                </a:solidFill>
                <a:latin typeface="Comic Sans MS" panose="030F0702030302020204" pitchFamily="66" charset="0"/>
              </a:rPr>
              <a:t>An inscribed angle facing diameter is always right (90 degrees)</a:t>
            </a:r>
          </a:p>
        </p:txBody>
      </p:sp>
    </p:spTree>
    <p:extLst>
      <p:ext uri="{BB962C8B-B14F-4D97-AF65-F5344CB8AC3E}">
        <p14:creationId xmlns:p14="http://schemas.microsoft.com/office/powerpoint/2010/main" val="378850567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DA475768-A7B0-4CA8-A201-643311C8580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4084" y="1628196"/>
            <a:ext cx="8620125" cy="2543175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3ECC545E-2D73-45B8-8BE9-CACAB7C9433D}"/>
              </a:ext>
            </a:extLst>
          </p:cNvPr>
          <p:cNvSpPr txBox="1"/>
          <p:nvPr/>
        </p:nvSpPr>
        <p:spPr>
          <a:xfrm>
            <a:off x="720616" y="1074198"/>
            <a:ext cx="508538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b="1" u="sng" dirty="0">
                <a:solidFill>
                  <a:schemeClr val="accent2">
                    <a:lumMod val="75000"/>
                  </a:schemeClr>
                </a:solidFill>
                <a:latin typeface="Comic Sans MS" panose="030F0702030302020204" pitchFamily="66" charset="0"/>
              </a:rPr>
              <a:t>Interior Angle: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041217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7553179C-DD76-46F3-A841-47FF24A08A0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9095" y="2187744"/>
            <a:ext cx="9001125" cy="2695575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A51B4CEC-1330-4ACF-B749-6F356B151F88}"/>
              </a:ext>
            </a:extLst>
          </p:cNvPr>
          <p:cNvSpPr txBox="1"/>
          <p:nvPr/>
        </p:nvSpPr>
        <p:spPr>
          <a:xfrm>
            <a:off x="1123026" y="1169178"/>
            <a:ext cx="609895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000" b="1" u="sng" dirty="0">
                <a:solidFill>
                  <a:schemeClr val="accent2">
                    <a:lumMod val="75000"/>
                  </a:schemeClr>
                </a:solidFill>
                <a:latin typeface="Comic Sans MS" panose="030F0702030302020204" pitchFamily="66" charset="0"/>
              </a:rPr>
              <a:t>Exterior Angle:</a:t>
            </a:r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8144421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lowchart: Connector 1"/>
          <p:cNvSpPr/>
          <p:nvPr/>
        </p:nvSpPr>
        <p:spPr>
          <a:xfrm>
            <a:off x="888641" y="4520485"/>
            <a:ext cx="1931831" cy="1738647"/>
          </a:xfrm>
          <a:prstGeom prst="flowChartConnector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  <a:p>
            <a:pPr algn="ctr"/>
            <a:r>
              <a:rPr lang="en-US" dirty="0"/>
              <a:t>O     </a:t>
            </a:r>
          </a:p>
          <a:p>
            <a:pPr algn="ctr"/>
            <a:r>
              <a:rPr lang="en-US" dirty="0"/>
              <a:t>                 A   </a:t>
            </a:r>
          </a:p>
        </p:txBody>
      </p:sp>
      <p:sp>
        <p:nvSpPr>
          <p:cNvPr id="3" name="Flowchart: Connector 2"/>
          <p:cNvSpPr/>
          <p:nvPr/>
        </p:nvSpPr>
        <p:spPr>
          <a:xfrm>
            <a:off x="3902298" y="4520485"/>
            <a:ext cx="1841679" cy="1738648"/>
          </a:xfrm>
          <a:prstGeom prst="flowChartConnector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  <a:p>
            <a:pPr algn="ctr"/>
            <a:r>
              <a:rPr lang="en-US" dirty="0"/>
              <a:t>O                </a:t>
            </a:r>
          </a:p>
          <a:p>
            <a:pPr algn="ctr"/>
            <a:r>
              <a:rPr lang="en-US" dirty="0"/>
              <a:t>                  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743977" y="5151549"/>
            <a:ext cx="4765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</a:t>
            </a:r>
          </a:p>
        </p:txBody>
      </p:sp>
      <p:sp>
        <p:nvSpPr>
          <p:cNvPr id="6" name="Flowchart: Connector 5"/>
          <p:cNvSpPr/>
          <p:nvPr/>
        </p:nvSpPr>
        <p:spPr>
          <a:xfrm>
            <a:off x="7212169" y="4520485"/>
            <a:ext cx="1841679" cy="1738647"/>
          </a:xfrm>
          <a:prstGeom prst="flowChartConnector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O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9912695" y="5022761"/>
            <a:ext cx="6222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</a:t>
            </a:r>
          </a:p>
        </p:txBody>
      </p:sp>
      <p:sp>
        <p:nvSpPr>
          <p:cNvPr id="8" name="Flowchart: Connector 7"/>
          <p:cNvSpPr/>
          <p:nvPr/>
        </p:nvSpPr>
        <p:spPr>
          <a:xfrm>
            <a:off x="5743977" y="5336215"/>
            <a:ext cx="45719" cy="45719"/>
          </a:xfrm>
          <a:prstGeom prst="flowChartConnector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lowchart: Connector 8"/>
          <p:cNvSpPr/>
          <p:nvPr/>
        </p:nvSpPr>
        <p:spPr>
          <a:xfrm>
            <a:off x="10045521" y="5336215"/>
            <a:ext cx="45719" cy="45719"/>
          </a:xfrm>
          <a:prstGeom prst="flowChartConnector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lowchart: Connector 9"/>
          <p:cNvSpPr/>
          <p:nvPr/>
        </p:nvSpPr>
        <p:spPr>
          <a:xfrm>
            <a:off x="2253803" y="5756856"/>
            <a:ext cx="45719" cy="45719"/>
          </a:xfrm>
          <a:prstGeom prst="flowChartConnector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E33D229-72DC-4CB3-9D4C-458833051DF4}"/>
              </a:ext>
            </a:extLst>
          </p:cNvPr>
          <p:cNvSpPr txBox="1"/>
          <p:nvPr/>
        </p:nvSpPr>
        <p:spPr>
          <a:xfrm>
            <a:off x="967666" y="435006"/>
            <a:ext cx="624450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13" name="Content Placeholder 12">
            <a:extLst>
              <a:ext uri="{FF2B5EF4-FFF2-40B4-BE49-F238E27FC236}">
                <a16:creationId xmlns:a16="http://schemas.microsoft.com/office/drawing/2014/main" id="{1AA0134E-9F03-47AA-ABF8-04BA4BED0E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084652"/>
            <a:ext cx="9052592" cy="3880773"/>
          </a:xfrm>
        </p:spPr>
        <p:txBody>
          <a:bodyPr/>
          <a:lstStyle/>
          <a:p>
            <a:pPr marL="0" indent="0">
              <a:buNone/>
            </a:pPr>
            <a:r>
              <a:rPr lang="en-US" sz="2500" dirty="0">
                <a:solidFill>
                  <a:schemeClr val="accent2">
                    <a:lumMod val="50000"/>
                  </a:schemeClr>
                </a:solidFill>
                <a:latin typeface="Comic Sans MS" panose="030F0702030302020204" pitchFamily="66" charset="0"/>
              </a:rPr>
              <a:t>1- </a:t>
            </a:r>
            <a:r>
              <a:rPr lang="en-US" sz="2500" b="1" u="sng" dirty="0">
                <a:solidFill>
                  <a:schemeClr val="accent2">
                    <a:lumMod val="50000"/>
                  </a:schemeClr>
                </a:solidFill>
                <a:latin typeface="Comic Sans MS" panose="030F0702030302020204" pitchFamily="66" charset="0"/>
              </a:rPr>
              <a:t>Relative positions of a point with respect to a circle:</a:t>
            </a:r>
          </a:p>
          <a:p>
            <a:pPr marL="0" indent="0">
              <a:buNone/>
            </a:pPr>
            <a:endParaRPr lang="en-US" sz="2500" b="1" u="sng" dirty="0">
              <a:solidFill>
                <a:schemeClr val="accent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marL="0" indent="0">
              <a:buNone/>
            </a:pPr>
            <a:r>
              <a:rPr lang="en-US" sz="2500" dirty="0">
                <a:solidFill>
                  <a:schemeClr val="accent2">
                    <a:lumMod val="50000"/>
                  </a:schemeClr>
                </a:solidFill>
                <a:latin typeface="Comic Sans MS" panose="030F0702030302020204" pitchFamily="66" charset="0"/>
              </a:rPr>
              <a:t>Consider C(O, r) and a point A such that: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500" dirty="0">
                <a:solidFill>
                  <a:schemeClr val="accent2">
                    <a:lumMod val="50000"/>
                  </a:schemeClr>
                </a:solidFill>
                <a:latin typeface="Comic Sans MS" panose="030F0702030302020204" pitchFamily="66" charset="0"/>
              </a:rPr>
              <a:t>If OA&lt; r then A is an interior point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500" dirty="0">
                <a:solidFill>
                  <a:schemeClr val="accent2">
                    <a:lumMod val="50000"/>
                  </a:schemeClr>
                </a:solidFill>
                <a:latin typeface="Comic Sans MS" panose="030F0702030302020204" pitchFamily="66" charset="0"/>
              </a:rPr>
              <a:t>If OA= r then A is a point on the circle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500" dirty="0">
                <a:solidFill>
                  <a:schemeClr val="accent2">
                    <a:lumMod val="50000"/>
                  </a:schemeClr>
                </a:solidFill>
                <a:latin typeface="Comic Sans MS" panose="030F0702030302020204" pitchFamily="66" charset="0"/>
              </a:rPr>
              <a:t>If OA&gt; r then A is an exterior point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17491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lowchart: Connector 1"/>
          <p:cNvSpPr/>
          <p:nvPr/>
        </p:nvSpPr>
        <p:spPr>
          <a:xfrm>
            <a:off x="772732" y="4945487"/>
            <a:ext cx="1506829" cy="1365161"/>
          </a:xfrm>
          <a:prstGeom prst="flowChartConnector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O</a:t>
            </a:r>
          </a:p>
        </p:txBody>
      </p:sp>
      <p:cxnSp>
        <p:nvCxnSpPr>
          <p:cNvPr id="4" name="Straight Connector 3"/>
          <p:cNvCxnSpPr/>
          <p:nvPr/>
        </p:nvCxnSpPr>
        <p:spPr>
          <a:xfrm>
            <a:off x="2009104" y="4881093"/>
            <a:ext cx="0" cy="16613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2009103" y="4700789"/>
            <a:ext cx="5666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(d)</a:t>
            </a:r>
          </a:p>
        </p:txBody>
      </p:sp>
      <p:sp>
        <p:nvSpPr>
          <p:cNvPr id="6" name="Flowchart: Connector 5"/>
          <p:cNvSpPr/>
          <p:nvPr/>
        </p:nvSpPr>
        <p:spPr>
          <a:xfrm>
            <a:off x="4211392" y="4803820"/>
            <a:ext cx="1468191" cy="1506828"/>
          </a:xfrm>
          <a:prstGeom prst="flowChartConnector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O</a:t>
            </a:r>
          </a:p>
        </p:txBody>
      </p:sp>
      <p:cxnSp>
        <p:nvCxnSpPr>
          <p:cNvPr id="9" name="Straight Connector 8"/>
          <p:cNvCxnSpPr/>
          <p:nvPr/>
        </p:nvCxnSpPr>
        <p:spPr>
          <a:xfrm>
            <a:off x="5679583" y="4700789"/>
            <a:ext cx="0" cy="175152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5679582" y="4700789"/>
            <a:ext cx="5666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(d)</a:t>
            </a:r>
          </a:p>
        </p:txBody>
      </p:sp>
      <p:sp>
        <p:nvSpPr>
          <p:cNvPr id="11" name="Flowchart: Connector 10"/>
          <p:cNvSpPr/>
          <p:nvPr/>
        </p:nvSpPr>
        <p:spPr>
          <a:xfrm>
            <a:off x="7504232" y="4945487"/>
            <a:ext cx="1378040" cy="1365161"/>
          </a:xfrm>
          <a:prstGeom prst="flowChartConnector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O</a:t>
            </a:r>
          </a:p>
        </p:txBody>
      </p:sp>
      <p:cxnSp>
        <p:nvCxnSpPr>
          <p:cNvPr id="13" name="Straight Connector 12"/>
          <p:cNvCxnSpPr/>
          <p:nvPr/>
        </p:nvCxnSpPr>
        <p:spPr>
          <a:xfrm>
            <a:off x="9610515" y="4649273"/>
            <a:ext cx="0" cy="185455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9563338" y="4544349"/>
            <a:ext cx="4893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(d)</a:t>
            </a:r>
          </a:p>
        </p:txBody>
      </p:sp>
      <p:cxnSp>
        <p:nvCxnSpPr>
          <p:cNvPr id="7" name="Straight Connector 6"/>
          <p:cNvCxnSpPr>
            <a:endCxn id="2" idx="6"/>
          </p:cNvCxnSpPr>
          <p:nvPr/>
        </p:nvCxnSpPr>
        <p:spPr>
          <a:xfrm flipV="1">
            <a:off x="1491916" y="5628068"/>
            <a:ext cx="787645" cy="1875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4957010" y="5628068"/>
            <a:ext cx="97856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8222964" y="5609438"/>
            <a:ext cx="1486041" cy="1875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Content Placeholder 11">
            <a:extLst>
              <a:ext uri="{FF2B5EF4-FFF2-40B4-BE49-F238E27FC236}">
                <a16:creationId xmlns:a16="http://schemas.microsoft.com/office/drawing/2014/main" id="{341FDCE6-8655-40EC-90B2-24FFFFAF94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2731" y="1083468"/>
            <a:ext cx="9907105" cy="388077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500" b="1" u="sng" dirty="0">
                <a:solidFill>
                  <a:schemeClr val="accent2">
                    <a:lumMod val="50000"/>
                  </a:schemeClr>
                </a:solidFill>
                <a:latin typeface="Comic Sans MS" panose="030F0702030302020204" pitchFamily="66" charset="0"/>
              </a:rPr>
              <a:t>2- Relative positions of a line with respect to a circle:</a:t>
            </a:r>
          </a:p>
          <a:p>
            <a:pPr marL="0" indent="0">
              <a:buNone/>
            </a:pPr>
            <a:endParaRPr lang="en-US" sz="2500" b="1" u="sng" dirty="0">
              <a:solidFill>
                <a:schemeClr val="accent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marL="0" indent="0">
              <a:buNone/>
            </a:pPr>
            <a:r>
              <a:rPr lang="en-US" sz="2500" dirty="0">
                <a:solidFill>
                  <a:schemeClr val="accent2">
                    <a:lumMod val="50000"/>
                  </a:schemeClr>
                </a:solidFill>
                <a:latin typeface="Comic Sans MS" panose="030F0702030302020204" pitchFamily="66" charset="0"/>
              </a:rPr>
              <a:t>Consider C(O, r) and a line (d) such that: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500" dirty="0">
                <a:solidFill>
                  <a:schemeClr val="accent2">
                    <a:lumMod val="50000"/>
                  </a:schemeClr>
                </a:solidFill>
                <a:latin typeface="Comic Sans MS" panose="030F0702030302020204" pitchFamily="66" charset="0"/>
              </a:rPr>
              <a:t>If distance from O to (d) &lt; r then (d) is secant to the circle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500" dirty="0">
                <a:solidFill>
                  <a:schemeClr val="accent2">
                    <a:lumMod val="50000"/>
                  </a:schemeClr>
                </a:solidFill>
                <a:latin typeface="Comic Sans MS" panose="030F0702030302020204" pitchFamily="66" charset="0"/>
              </a:rPr>
              <a:t>If distance from O to (d) = r then (d) is tangent to the circle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500" dirty="0">
                <a:solidFill>
                  <a:schemeClr val="accent2">
                    <a:lumMod val="50000"/>
                  </a:schemeClr>
                </a:solidFill>
                <a:latin typeface="Comic Sans MS" panose="030F0702030302020204" pitchFamily="66" charset="0"/>
              </a:rPr>
              <a:t>If distance from O to (d) &gt; r then (d) is exterior to the circle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800" dirty="0">
              <a:solidFill>
                <a:schemeClr val="accent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6180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u="sng" dirty="0">
                <a:solidFill>
                  <a:schemeClr val="accent2">
                    <a:lumMod val="50000"/>
                  </a:schemeClr>
                </a:solidFill>
                <a:latin typeface="Comic Sans MS" panose="030F0702030302020204" pitchFamily="66" charset="0"/>
              </a:rPr>
              <a:t>Relative Position of two circles:</a:t>
            </a:r>
            <a:br>
              <a:rPr lang="en-US" b="1" u="sng" dirty="0">
                <a:solidFill>
                  <a:schemeClr val="accent2">
                    <a:lumMod val="50000"/>
                  </a:schemeClr>
                </a:solidFill>
                <a:latin typeface="Comic Sans MS" panose="030F0702030302020204" pitchFamily="66" charset="0"/>
              </a:rPr>
            </a:br>
            <a:br>
              <a:rPr lang="en-US" b="1" u="sng" dirty="0">
                <a:solidFill>
                  <a:schemeClr val="accent2">
                    <a:lumMod val="50000"/>
                  </a:schemeClr>
                </a:solidFill>
                <a:latin typeface="Comic Sans MS" panose="030F0702030302020204" pitchFamily="66" charset="0"/>
              </a:rPr>
            </a:br>
            <a:r>
              <a:rPr lang="en-US" b="1" u="sng" dirty="0">
                <a:solidFill>
                  <a:schemeClr val="accent2">
                    <a:lumMod val="50000"/>
                  </a:schemeClr>
                </a:solidFill>
                <a:latin typeface="Comic Sans MS" panose="030F0702030302020204" pitchFamily="66" charset="0"/>
              </a:rPr>
              <a:t>a- Exterior circles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2500" dirty="0">
                <a:latin typeface="Comic Sans MS" panose="030F0702030302020204" pitchFamily="66" charset="0"/>
              </a:rPr>
              <a:t>Consider C(O,4 cm) and C’(O’,2cm) where OO’ = 8 cm</a:t>
            </a:r>
          </a:p>
          <a:p>
            <a:pPr marL="0" indent="0">
              <a:buNone/>
            </a:pPr>
            <a:r>
              <a:rPr lang="en-US" sz="2500" dirty="0">
                <a:latin typeface="Comic Sans MS" panose="030F0702030302020204" pitchFamily="66" charset="0"/>
              </a:rPr>
              <a:t>R+R’ = 4+2=6cm</a:t>
            </a:r>
          </a:p>
          <a:p>
            <a:pPr marL="0" indent="0" algn="ctr">
              <a:buNone/>
            </a:pPr>
            <a:r>
              <a:rPr lang="en-US" sz="2500" dirty="0">
                <a:solidFill>
                  <a:srgbClr val="FF0000"/>
                </a:solidFill>
                <a:latin typeface="Comic Sans MS" panose="030F0702030302020204" pitchFamily="66" charset="0"/>
              </a:rPr>
              <a:t>OO’ &gt; R+R’</a:t>
            </a:r>
          </a:p>
        </p:txBody>
      </p:sp>
      <p:sp>
        <p:nvSpPr>
          <p:cNvPr id="4" name="Flowchart: Connector 3"/>
          <p:cNvSpPr/>
          <p:nvPr/>
        </p:nvSpPr>
        <p:spPr>
          <a:xfrm>
            <a:off x="5267749" y="2160589"/>
            <a:ext cx="1933205" cy="1674421"/>
          </a:xfrm>
          <a:prstGeom prst="flowChartConnector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O</a:t>
            </a:r>
          </a:p>
        </p:txBody>
      </p:sp>
      <p:sp>
        <p:nvSpPr>
          <p:cNvPr id="5" name="Oval 4"/>
          <p:cNvSpPr/>
          <p:nvPr/>
        </p:nvSpPr>
        <p:spPr>
          <a:xfrm>
            <a:off x="7831426" y="2393642"/>
            <a:ext cx="1270658" cy="1208314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O’</a:t>
            </a:r>
          </a:p>
        </p:txBody>
      </p:sp>
    </p:spTree>
    <p:extLst>
      <p:ext uri="{BB962C8B-B14F-4D97-AF65-F5344CB8AC3E}">
        <p14:creationId xmlns:p14="http://schemas.microsoft.com/office/powerpoint/2010/main" val="17675460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>
                <a:solidFill>
                  <a:schemeClr val="accent2">
                    <a:lumMod val="50000"/>
                  </a:schemeClr>
                </a:solidFill>
                <a:latin typeface="Comic Sans MS" panose="030F0702030302020204" pitchFamily="66" charset="0"/>
              </a:rPr>
              <a:t>b. Two interior circles: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2500" dirty="0">
                <a:latin typeface="Comic Sans MS" panose="030F0702030302020204" pitchFamily="66" charset="0"/>
              </a:rPr>
              <a:t>Consider C(O, 4cm) and C’(O’,1cm)</a:t>
            </a:r>
          </a:p>
          <a:p>
            <a:pPr marL="0" indent="0">
              <a:buNone/>
            </a:pPr>
            <a:r>
              <a:rPr lang="en-US" sz="2500" dirty="0">
                <a:latin typeface="Comic Sans MS" panose="030F0702030302020204" pitchFamily="66" charset="0"/>
              </a:rPr>
              <a:t>R-R’ = 4-1 =3cm</a:t>
            </a:r>
          </a:p>
          <a:p>
            <a:pPr marL="0" indent="0" algn="ctr">
              <a:buNone/>
            </a:pPr>
            <a:r>
              <a:rPr lang="en-US" sz="2500" dirty="0">
                <a:solidFill>
                  <a:srgbClr val="FF0000"/>
                </a:solidFill>
                <a:latin typeface="Comic Sans MS" panose="030F0702030302020204" pitchFamily="66" charset="0"/>
              </a:rPr>
              <a:t>OO’&lt; R-R’</a:t>
            </a:r>
          </a:p>
        </p:txBody>
      </p:sp>
      <p:sp>
        <p:nvSpPr>
          <p:cNvPr id="4" name="Flowchart: Connector 3"/>
          <p:cNvSpPr/>
          <p:nvPr/>
        </p:nvSpPr>
        <p:spPr>
          <a:xfrm>
            <a:off x="3054956" y="1702159"/>
            <a:ext cx="2505693" cy="2398816"/>
          </a:xfrm>
          <a:prstGeom prst="flowChartConnector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O</a:t>
            </a:r>
          </a:p>
        </p:txBody>
      </p:sp>
      <p:sp>
        <p:nvSpPr>
          <p:cNvPr id="5" name="Flowchart: Connector 4"/>
          <p:cNvSpPr/>
          <p:nvPr/>
        </p:nvSpPr>
        <p:spPr>
          <a:xfrm>
            <a:off x="4488779" y="2429522"/>
            <a:ext cx="973777" cy="944089"/>
          </a:xfrm>
          <a:prstGeom prst="flowChartConnector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00B050"/>
                </a:solidFill>
              </a:rPr>
              <a:t>O’</a:t>
            </a:r>
          </a:p>
        </p:txBody>
      </p:sp>
    </p:spTree>
    <p:extLst>
      <p:ext uri="{BB962C8B-B14F-4D97-AF65-F5344CB8AC3E}">
        <p14:creationId xmlns:p14="http://schemas.microsoft.com/office/powerpoint/2010/main" val="23434290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>
                <a:solidFill>
                  <a:schemeClr val="accent2">
                    <a:lumMod val="50000"/>
                  </a:schemeClr>
                </a:solidFill>
                <a:latin typeface="Comic Sans MS" panose="030F0702030302020204" pitchFamily="66" charset="0"/>
              </a:rPr>
              <a:t>c. Two circles tangent externally: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3988" y="2494682"/>
            <a:ext cx="8596668" cy="3880773"/>
          </a:xfrm>
        </p:spPr>
        <p:txBody>
          <a:bodyPr/>
          <a:lstStyle/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2500" dirty="0">
                <a:latin typeface="Comic Sans MS" panose="030F0702030302020204" pitchFamily="66" charset="0"/>
              </a:rPr>
              <a:t>Consider C(O,4cm) and C’(O’ , 1cm) where OO’= 5 cm</a:t>
            </a:r>
          </a:p>
          <a:p>
            <a:pPr marL="0" indent="0">
              <a:buNone/>
            </a:pPr>
            <a:r>
              <a:rPr lang="en-US" sz="2500" dirty="0">
                <a:latin typeface="Comic Sans MS" panose="030F0702030302020204" pitchFamily="66" charset="0"/>
              </a:rPr>
              <a:t>R+R’ =4+1 =5 cm</a:t>
            </a:r>
          </a:p>
          <a:p>
            <a:pPr marL="0" indent="0" algn="ctr">
              <a:buNone/>
            </a:pPr>
            <a:r>
              <a:rPr lang="en-US" sz="2500" dirty="0">
                <a:solidFill>
                  <a:srgbClr val="FF0000"/>
                </a:solidFill>
                <a:latin typeface="Comic Sans MS" panose="030F0702030302020204" pitchFamily="66" charset="0"/>
              </a:rPr>
              <a:t>OO’ = R+R’</a:t>
            </a:r>
          </a:p>
        </p:txBody>
      </p:sp>
      <p:sp>
        <p:nvSpPr>
          <p:cNvPr id="4" name="Flowchart: Connector 3"/>
          <p:cNvSpPr/>
          <p:nvPr/>
        </p:nvSpPr>
        <p:spPr>
          <a:xfrm>
            <a:off x="2766951" y="2066306"/>
            <a:ext cx="1757548" cy="1686297"/>
          </a:xfrm>
          <a:prstGeom prst="flowChartConnector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accent1"/>
                </a:solidFill>
              </a:rPr>
              <a:t>O</a:t>
            </a:r>
          </a:p>
        </p:txBody>
      </p:sp>
      <p:sp>
        <p:nvSpPr>
          <p:cNvPr id="5" name="Flowchart: Connector 4"/>
          <p:cNvSpPr/>
          <p:nvPr/>
        </p:nvSpPr>
        <p:spPr>
          <a:xfrm>
            <a:off x="4524499" y="2523506"/>
            <a:ext cx="795647" cy="771896"/>
          </a:xfrm>
          <a:prstGeom prst="flowChartConnector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00B050"/>
                </a:solidFill>
              </a:rPr>
              <a:t>O’</a:t>
            </a:r>
          </a:p>
        </p:txBody>
      </p:sp>
    </p:spTree>
    <p:extLst>
      <p:ext uri="{BB962C8B-B14F-4D97-AF65-F5344CB8AC3E}">
        <p14:creationId xmlns:p14="http://schemas.microsoft.com/office/powerpoint/2010/main" val="38328967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>
                <a:solidFill>
                  <a:schemeClr val="accent2">
                    <a:lumMod val="50000"/>
                  </a:schemeClr>
                </a:solidFill>
                <a:latin typeface="Comic Sans MS" panose="030F0702030302020204" pitchFamily="66" charset="0"/>
              </a:rPr>
              <a:t>d.  Two circles tangent internally: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2639290"/>
            <a:ext cx="8596668" cy="3880773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2500" dirty="0">
                <a:latin typeface="Comic Sans MS" panose="030F0702030302020204" pitchFamily="66" charset="0"/>
              </a:rPr>
              <a:t>Consider C(O,4cm) and C’(O’,1cm) where OO’ = 3cm</a:t>
            </a:r>
          </a:p>
          <a:p>
            <a:pPr marL="0" indent="0">
              <a:buNone/>
            </a:pPr>
            <a:r>
              <a:rPr lang="en-US" sz="2500" dirty="0">
                <a:latin typeface="Comic Sans MS" panose="030F0702030302020204" pitchFamily="66" charset="0"/>
              </a:rPr>
              <a:t>R-R’ = 4-1 =3 cm</a:t>
            </a:r>
          </a:p>
          <a:p>
            <a:pPr marL="0" indent="0" algn="ctr">
              <a:buNone/>
            </a:pPr>
            <a:r>
              <a:rPr lang="en-US" sz="2500" dirty="0">
                <a:solidFill>
                  <a:srgbClr val="FF0000"/>
                </a:solidFill>
                <a:latin typeface="Comic Sans MS" panose="030F0702030302020204" pitchFamily="66" charset="0"/>
              </a:rPr>
              <a:t>OO’ =R-R’</a:t>
            </a:r>
          </a:p>
        </p:txBody>
      </p:sp>
      <p:sp>
        <p:nvSpPr>
          <p:cNvPr id="4" name="Flowchart: Connector 3"/>
          <p:cNvSpPr/>
          <p:nvPr/>
        </p:nvSpPr>
        <p:spPr>
          <a:xfrm>
            <a:off x="2838203" y="2030681"/>
            <a:ext cx="1947553" cy="1900051"/>
          </a:xfrm>
          <a:prstGeom prst="flowChartConnector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FFC000"/>
                </a:solidFill>
              </a:rPr>
              <a:t>O</a:t>
            </a:r>
          </a:p>
        </p:txBody>
      </p:sp>
      <p:sp>
        <p:nvSpPr>
          <p:cNvPr id="5" name="Flowchart: Connector 4"/>
          <p:cNvSpPr/>
          <p:nvPr/>
        </p:nvSpPr>
        <p:spPr>
          <a:xfrm>
            <a:off x="4037611" y="2639290"/>
            <a:ext cx="748145" cy="682832"/>
          </a:xfrm>
          <a:prstGeom prst="flowChartConnector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00B050"/>
                </a:solidFill>
              </a:rPr>
              <a:t>O’</a:t>
            </a:r>
          </a:p>
        </p:txBody>
      </p:sp>
    </p:spTree>
    <p:extLst>
      <p:ext uri="{BB962C8B-B14F-4D97-AF65-F5344CB8AC3E}">
        <p14:creationId xmlns:p14="http://schemas.microsoft.com/office/powerpoint/2010/main" val="15767723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lowchart: Connector 3"/>
          <p:cNvSpPr/>
          <p:nvPr/>
        </p:nvSpPr>
        <p:spPr>
          <a:xfrm>
            <a:off x="2517569" y="2137558"/>
            <a:ext cx="1911927" cy="1721923"/>
          </a:xfrm>
          <a:prstGeom prst="flowChartConnector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accent6"/>
                </a:solidFill>
              </a:rPr>
              <a:t>O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>
                <a:solidFill>
                  <a:schemeClr val="accent2">
                    <a:lumMod val="50000"/>
                  </a:schemeClr>
                </a:solidFill>
                <a:latin typeface="Comic Sans MS" panose="030F0702030302020204" pitchFamily="66" charset="0"/>
              </a:rPr>
              <a:t>e. Two secant circles</a:t>
            </a:r>
            <a:r>
              <a:rPr lang="en-US" u="sng" dirty="0">
                <a:solidFill>
                  <a:schemeClr val="accent2">
                    <a:lumMod val="50000"/>
                  </a:schemeClr>
                </a:solidFill>
                <a:latin typeface="Comic Sans MS" panose="030F0702030302020204" pitchFamily="66" charset="0"/>
              </a:rPr>
              <a:t>:</a:t>
            </a:r>
          </a:p>
        </p:txBody>
      </p:sp>
      <p:sp>
        <p:nvSpPr>
          <p:cNvPr id="5" name="Flowchart: Connector 4"/>
          <p:cNvSpPr/>
          <p:nvPr/>
        </p:nvSpPr>
        <p:spPr>
          <a:xfrm>
            <a:off x="3938544" y="2517568"/>
            <a:ext cx="1080655" cy="961901"/>
          </a:xfrm>
          <a:prstGeom prst="flowChartConnector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00B0F0"/>
                </a:solidFill>
              </a:rPr>
              <a:t>O’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555666" y="4239491"/>
            <a:ext cx="7952318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dirty="0">
                <a:latin typeface="Comic Sans MS" panose="030F0702030302020204" pitchFamily="66" charset="0"/>
                <a:cs typeface="Times New Roman" panose="02020603050405020304" pitchFamily="18" charset="0"/>
              </a:rPr>
              <a:t>Consider C(O,4cm) and C’(O’,1cm) where OO’ = 4 cm</a:t>
            </a:r>
          </a:p>
          <a:p>
            <a:r>
              <a:rPr lang="en-US" sz="2500" dirty="0">
                <a:latin typeface="Comic Sans MS" panose="030F0702030302020204" pitchFamily="66" charset="0"/>
                <a:cs typeface="Times New Roman" panose="02020603050405020304" pitchFamily="18" charset="0"/>
              </a:rPr>
              <a:t>R+R’ = 4+1=5cm </a:t>
            </a:r>
          </a:p>
          <a:p>
            <a:r>
              <a:rPr lang="en-US" sz="2500" dirty="0">
                <a:latin typeface="Comic Sans MS" panose="030F0702030302020204" pitchFamily="66" charset="0"/>
                <a:cs typeface="Times New Roman" panose="02020603050405020304" pitchFamily="18" charset="0"/>
              </a:rPr>
              <a:t>R-R’ =4-1 =3cm</a:t>
            </a:r>
          </a:p>
          <a:p>
            <a:pPr algn="ctr"/>
            <a:r>
              <a:rPr lang="en-US" sz="2500" dirty="0">
                <a:solidFill>
                  <a:srgbClr val="FF0000"/>
                </a:solidFill>
                <a:latin typeface="Comic Sans MS" panose="030F0702030302020204" pitchFamily="66" charset="0"/>
                <a:cs typeface="Times New Roman" panose="02020603050405020304" pitchFamily="18" charset="0"/>
              </a:rPr>
              <a:t>R-R’&lt;OO’&lt;R+R’</a:t>
            </a:r>
          </a:p>
        </p:txBody>
      </p:sp>
    </p:spTree>
    <p:extLst>
      <p:ext uri="{BB962C8B-B14F-4D97-AF65-F5344CB8AC3E}">
        <p14:creationId xmlns:p14="http://schemas.microsoft.com/office/powerpoint/2010/main" val="15597731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>
                <a:solidFill>
                  <a:schemeClr val="accent2">
                    <a:lumMod val="50000"/>
                  </a:schemeClr>
                </a:solidFill>
                <a:latin typeface="Comic Sans MS" panose="030F0702030302020204" pitchFamily="66" charset="0"/>
              </a:rPr>
              <a:t>Two concentric circles</a:t>
            </a:r>
          </a:p>
        </p:txBody>
      </p:sp>
      <p:sp>
        <p:nvSpPr>
          <p:cNvPr id="4" name="Flowchart: Connector 3"/>
          <p:cNvSpPr/>
          <p:nvPr/>
        </p:nvSpPr>
        <p:spPr>
          <a:xfrm>
            <a:off x="4241442" y="2588652"/>
            <a:ext cx="2627290" cy="2588653"/>
          </a:xfrm>
          <a:prstGeom prst="flowChartConnector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Oval 4"/>
          <p:cNvSpPr/>
          <p:nvPr/>
        </p:nvSpPr>
        <p:spPr>
          <a:xfrm>
            <a:off x="5014174" y="3374264"/>
            <a:ext cx="1081826" cy="1017431"/>
          </a:xfrm>
          <a:prstGeom prst="ellipse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O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666704" y="4391695"/>
            <a:ext cx="6181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(C1)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967470" y="3541690"/>
            <a:ext cx="6739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(C2)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197735" y="2459865"/>
            <a:ext cx="2854817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Two circles (C1) and (C2) have the same center O but different radii</a:t>
            </a:r>
          </a:p>
        </p:txBody>
      </p:sp>
    </p:spTree>
    <p:extLst>
      <p:ext uri="{BB962C8B-B14F-4D97-AF65-F5344CB8AC3E}">
        <p14:creationId xmlns:p14="http://schemas.microsoft.com/office/powerpoint/2010/main" val="4204939355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228</TotalTime>
  <Words>547</Words>
  <Application>Microsoft Office PowerPoint</Application>
  <PresentationFormat>Widescreen</PresentationFormat>
  <Paragraphs>103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3" baseType="lpstr">
      <vt:lpstr>Arial</vt:lpstr>
      <vt:lpstr>Cambria Math</vt:lpstr>
      <vt:lpstr>Comic Sans MS</vt:lpstr>
      <vt:lpstr>Times New Roman</vt:lpstr>
      <vt:lpstr>Trebuchet MS</vt:lpstr>
      <vt:lpstr>Wingdings 3</vt:lpstr>
      <vt:lpstr>Facet</vt:lpstr>
      <vt:lpstr>Geometry Tangents &amp; Circles</vt:lpstr>
      <vt:lpstr>PowerPoint Presentation</vt:lpstr>
      <vt:lpstr>PowerPoint Presentation</vt:lpstr>
      <vt:lpstr>Relative Position of two circles:  a- Exterior circles</vt:lpstr>
      <vt:lpstr>b. Two interior circles:</vt:lpstr>
      <vt:lpstr>c. Two circles tangent externally:</vt:lpstr>
      <vt:lpstr>d.  Two circles tangent internally:</vt:lpstr>
      <vt:lpstr>e. Two secant circles:</vt:lpstr>
      <vt:lpstr>Two concentric circles</vt:lpstr>
      <vt:lpstr>PowerPoint Presentation</vt:lpstr>
      <vt:lpstr>PowerPoint Presentation</vt:lpstr>
      <vt:lpstr>Property of two tangents issued from a point to the same circle: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Tangente et cercles</dc:title>
  <dc:creator>lina</dc:creator>
  <cp:lastModifiedBy>nourhan.sharif.bhas@gmail.com</cp:lastModifiedBy>
  <cp:revision>21</cp:revision>
  <dcterms:created xsi:type="dcterms:W3CDTF">2021-01-20T09:32:04Z</dcterms:created>
  <dcterms:modified xsi:type="dcterms:W3CDTF">2021-02-14T15:58:24Z</dcterms:modified>
</cp:coreProperties>
</file>